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18"/>
  </p:notesMasterIdLst>
  <p:sldIdLst>
    <p:sldId id="277" r:id="rId2"/>
    <p:sldId id="278" r:id="rId3"/>
    <p:sldId id="279" r:id="rId4"/>
    <p:sldId id="304" r:id="rId5"/>
    <p:sldId id="302" r:id="rId6"/>
    <p:sldId id="280" r:id="rId7"/>
    <p:sldId id="281" r:id="rId8"/>
    <p:sldId id="282" r:id="rId9"/>
    <p:sldId id="283" r:id="rId10"/>
    <p:sldId id="284" r:id="rId11"/>
    <p:sldId id="305" r:id="rId12"/>
    <p:sldId id="309" r:id="rId13"/>
    <p:sldId id="286" r:id="rId14"/>
    <p:sldId id="298" r:id="rId15"/>
    <p:sldId id="299" r:id="rId16"/>
    <p:sldId id="301" r:id="rId17"/>
  </p:sldIdLst>
  <p:sldSz cx="10160000" cy="7621588"/>
  <p:notesSz cx="6858000" cy="9144000"/>
  <p:defaultTextStyle>
    <a:defPPr>
      <a:defRPr lang="pt-BR"/>
    </a:defPPr>
    <a:lvl1pPr marL="0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212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424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8635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4847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058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7270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3482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29695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00"/>
    <a:srgbClr val="FFCCFF"/>
    <a:srgbClr val="FF9900"/>
    <a:srgbClr val="99FF33"/>
    <a:srgbClr val="66FF33"/>
    <a:srgbClr val="FF99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83193" autoAdjust="0"/>
  </p:normalViewPr>
  <p:slideViewPr>
    <p:cSldViewPr>
      <p:cViewPr varScale="1">
        <p:scale>
          <a:sx n="54" d="100"/>
          <a:sy n="54" d="100"/>
        </p:scale>
        <p:origin x="-1356" y="-102"/>
      </p:cViewPr>
      <p:guideLst>
        <p:guide orient="horz" pos="2401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24"/>
    </p:cViewPr>
  </p:sorterViewPr>
  <p:notesViewPr>
    <p:cSldViewPr>
      <p:cViewPr>
        <p:scale>
          <a:sx n="100" d="100"/>
          <a:sy n="100" d="100"/>
        </p:scale>
        <p:origin x="-1548" y="12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A06F9-C6D8-412E-8A79-60361CD61305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2153FEBB-A934-4329-969B-F3542A1B25BB}">
      <dgm:prSet phldrT="[Texto]" custT="1"/>
      <dgm:spPr/>
      <dgm:t>
        <a:bodyPr/>
        <a:lstStyle/>
        <a:p>
          <a:r>
            <a:rPr lang="pt-BR" sz="2000" b="1" dirty="0" smtClean="0"/>
            <a:t>Empoderamento de Atores Locais</a:t>
          </a:r>
          <a:endParaRPr lang="pt-BR" sz="2000" b="1" dirty="0"/>
        </a:p>
      </dgm:t>
    </dgm:pt>
    <dgm:pt modelId="{613199F2-331C-43E7-975D-E136F7B13342}" type="parTrans" cxnId="{1DF8EDA4-4DC5-43E7-A529-6EBE5AD68A52}">
      <dgm:prSet/>
      <dgm:spPr/>
      <dgm:t>
        <a:bodyPr/>
        <a:lstStyle/>
        <a:p>
          <a:endParaRPr lang="pt-BR" sz="2000"/>
        </a:p>
      </dgm:t>
    </dgm:pt>
    <dgm:pt modelId="{15B96BB2-BEE2-4ECE-A287-CD9939A174CC}" type="sibTrans" cxnId="{1DF8EDA4-4DC5-43E7-A529-6EBE5AD68A52}">
      <dgm:prSet/>
      <dgm:spPr/>
      <dgm:t>
        <a:bodyPr/>
        <a:lstStyle/>
        <a:p>
          <a:endParaRPr lang="pt-BR" sz="2000"/>
        </a:p>
      </dgm:t>
    </dgm:pt>
    <dgm:pt modelId="{DD0F1CEF-24A7-422D-BDBE-FA4BBA050210}">
      <dgm:prSet phldrT="[Texto]" custT="1"/>
      <dgm:spPr/>
      <dgm:t>
        <a:bodyPr/>
        <a:lstStyle/>
        <a:p>
          <a:r>
            <a:rPr lang="pt-BR" sz="2000" b="1" dirty="0" smtClean="0"/>
            <a:t>Valorização da Cultura e Conhecimentos Locais</a:t>
          </a:r>
          <a:endParaRPr lang="pt-BR" sz="2000" b="1" dirty="0"/>
        </a:p>
      </dgm:t>
    </dgm:pt>
    <dgm:pt modelId="{FE2F0124-E218-4112-8A3F-DB2DDE8ED91D}" type="parTrans" cxnId="{4E767341-6526-4865-8E37-FFB2F4D96AA6}">
      <dgm:prSet/>
      <dgm:spPr/>
      <dgm:t>
        <a:bodyPr/>
        <a:lstStyle/>
        <a:p>
          <a:endParaRPr lang="pt-BR" sz="2000"/>
        </a:p>
      </dgm:t>
    </dgm:pt>
    <dgm:pt modelId="{82C26E9E-837A-4000-B70E-DF3546A9BEEA}" type="sibTrans" cxnId="{4E767341-6526-4865-8E37-FFB2F4D96AA6}">
      <dgm:prSet/>
      <dgm:spPr/>
      <dgm:t>
        <a:bodyPr/>
        <a:lstStyle/>
        <a:p>
          <a:endParaRPr lang="pt-BR" sz="2000"/>
        </a:p>
      </dgm:t>
    </dgm:pt>
    <dgm:pt modelId="{A20229B4-5AE1-4004-BFF1-CF0FAF0CD5E3}">
      <dgm:prSet phldrT="[Texto]" custT="1"/>
      <dgm:spPr/>
      <dgm:t>
        <a:bodyPr/>
        <a:lstStyle/>
        <a:p>
          <a:r>
            <a:rPr lang="pt-BR" sz="2000" b="1" dirty="0" smtClean="0"/>
            <a:t>Trabalho</a:t>
          </a:r>
        </a:p>
        <a:p>
          <a:r>
            <a:rPr lang="pt-BR" sz="2000" b="1" dirty="0" smtClean="0"/>
            <a:t>em Rede</a:t>
          </a:r>
          <a:endParaRPr lang="pt-BR" sz="2000" b="1" dirty="0"/>
        </a:p>
      </dgm:t>
    </dgm:pt>
    <dgm:pt modelId="{96218414-8002-4640-AA96-E22C61216B51}" type="parTrans" cxnId="{FC02EA3E-CE10-4B56-B71B-99ED55291BF4}">
      <dgm:prSet/>
      <dgm:spPr/>
      <dgm:t>
        <a:bodyPr/>
        <a:lstStyle/>
        <a:p>
          <a:endParaRPr lang="pt-BR" sz="2000"/>
        </a:p>
      </dgm:t>
    </dgm:pt>
    <dgm:pt modelId="{4E4DAB78-0DF6-486B-A06E-8328C8F64029}" type="sibTrans" cxnId="{FC02EA3E-CE10-4B56-B71B-99ED55291BF4}">
      <dgm:prSet/>
      <dgm:spPr/>
      <dgm:t>
        <a:bodyPr/>
        <a:lstStyle/>
        <a:p>
          <a:endParaRPr lang="pt-BR" sz="2000"/>
        </a:p>
      </dgm:t>
    </dgm:pt>
    <dgm:pt modelId="{C7D48982-0DB8-4D12-BE1A-427909BD29DC}" type="pres">
      <dgm:prSet presAssocID="{F79A06F9-C6D8-412E-8A79-60361CD613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8FC96B-00D9-4508-B504-97C32CD90EAF}" type="pres">
      <dgm:prSet presAssocID="{2153FEBB-A934-4329-969B-F3542A1B25BB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0C2E52F7-8988-4430-903C-77440A3E1AD4}" type="pres">
      <dgm:prSet presAssocID="{15B96BB2-BEE2-4ECE-A287-CD9939A174CC}" presName="sibTrans" presStyleCnt="0"/>
      <dgm:spPr/>
      <dgm:t>
        <a:bodyPr/>
        <a:lstStyle/>
        <a:p>
          <a:endParaRPr lang="pt-BR"/>
        </a:p>
      </dgm:t>
    </dgm:pt>
    <dgm:pt modelId="{13FCB162-7D77-43A4-91F6-98032BDE461A}" type="pres">
      <dgm:prSet presAssocID="{DD0F1CEF-24A7-422D-BDBE-FA4BBA050210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159EA81D-7C6F-419F-BEDE-880031BACEB3}" type="pres">
      <dgm:prSet presAssocID="{82C26E9E-837A-4000-B70E-DF3546A9BEEA}" presName="sibTrans" presStyleCnt="0"/>
      <dgm:spPr/>
      <dgm:t>
        <a:bodyPr/>
        <a:lstStyle/>
        <a:p>
          <a:endParaRPr lang="pt-BR"/>
        </a:p>
      </dgm:t>
    </dgm:pt>
    <dgm:pt modelId="{390B2B34-6421-4E13-AB43-9EFB4964F432}" type="pres">
      <dgm:prSet presAssocID="{A20229B4-5AE1-4004-BFF1-CF0FAF0CD5E3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767AEF6B-956B-4563-B69C-CA6026E5BB14}" type="presOf" srcId="{A20229B4-5AE1-4004-BFF1-CF0FAF0CD5E3}" destId="{390B2B34-6421-4E13-AB43-9EFB4964F432}" srcOrd="0" destOrd="0" presId="urn:microsoft.com/office/officeart/2005/8/layout/default"/>
    <dgm:cxn modelId="{F9331F17-4135-4502-8BD0-209CF07FB217}" type="presOf" srcId="{DD0F1CEF-24A7-422D-BDBE-FA4BBA050210}" destId="{13FCB162-7D77-43A4-91F6-98032BDE461A}" srcOrd="0" destOrd="0" presId="urn:microsoft.com/office/officeart/2005/8/layout/default"/>
    <dgm:cxn modelId="{FC02EA3E-CE10-4B56-B71B-99ED55291BF4}" srcId="{F79A06F9-C6D8-412E-8A79-60361CD61305}" destId="{A20229B4-5AE1-4004-BFF1-CF0FAF0CD5E3}" srcOrd="2" destOrd="0" parTransId="{96218414-8002-4640-AA96-E22C61216B51}" sibTransId="{4E4DAB78-0DF6-486B-A06E-8328C8F64029}"/>
    <dgm:cxn modelId="{1DF8EDA4-4DC5-43E7-A529-6EBE5AD68A52}" srcId="{F79A06F9-C6D8-412E-8A79-60361CD61305}" destId="{2153FEBB-A934-4329-969B-F3542A1B25BB}" srcOrd="0" destOrd="0" parTransId="{613199F2-331C-43E7-975D-E136F7B13342}" sibTransId="{15B96BB2-BEE2-4ECE-A287-CD9939A174CC}"/>
    <dgm:cxn modelId="{8DCB5B60-E2A9-4BF7-9C14-2783C3F19831}" type="presOf" srcId="{2153FEBB-A934-4329-969B-F3542A1B25BB}" destId="{DC8FC96B-00D9-4508-B504-97C32CD90EAF}" srcOrd="0" destOrd="0" presId="urn:microsoft.com/office/officeart/2005/8/layout/default"/>
    <dgm:cxn modelId="{4E767341-6526-4865-8E37-FFB2F4D96AA6}" srcId="{F79A06F9-C6D8-412E-8A79-60361CD61305}" destId="{DD0F1CEF-24A7-422D-BDBE-FA4BBA050210}" srcOrd="1" destOrd="0" parTransId="{FE2F0124-E218-4112-8A3F-DB2DDE8ED91D}" sibTransId="{82C26E9E-837A-4000-B70E-DF3546A9BEEA}"/>
    <dgm:cxn modelId="{1EBB20BF-A581-4B27-B6BC-7D0A2CB5F80E}" type="presOf" srcId="{F79A06F9-C6D8-412E-8A79-60361CD61305}" destId="{C7D48982-0DB8-4D12-BE1A-427909BD29DC}" srcOrd="0" destOrd="0" presId="urn:microsoft.com/office/officeart/2005/8/layout/default"/>
    <dgm:cxn modelId="{CF146352-8014-4D55-A0B5-734425116DB6}" type="presParOf" srcId="{C7D48982-0DB8-4D12-BE1A-427909BD29DC}" destId="{DC8FC96B-00D9-4508-B504-97C32CD90EAF}" srcOrd="0" destOrd="0" presId="urn:microsoft.com/office/officeart/2005/8/layout/default"/>
    <dgm:cxn modelId="{EF591736-1881-4925-A38F-3646B5DB95F0}" type="presParOf" srcId="{C7D48982-0DB8-4D12-BE1A-427909BD29DC}" destId="{0C2E52F7-8988-4430-903C-77440A3E1AD4}" srcOrd="1" destOrd="0" presId="urn:microsoft.com/office/officeart/2005/8/layout/default"/>
    <dgm:cxn modelId="{9DD2554E-D3D2-42DF-8A36-30C92C2A22F1}" type="presParOf" srcId="{C7D48982-0DB8-4D12-BE1A-427909BD29DC}" destId="{13FCB162-7D77-43A4-91F6-98032BDE461A}" srcOrd="2" destOrd="0" presId="urn:microsoft.com/office/officeart/2005/8/layout/default"/>
    <dgm:cxn modelId="{1E7978D5-3938-4C32-B976-12C61D843949}" type="presParOf" srcId="{C7D48982-0DB8-4D12-BE1A-427909BD29DC}" destId="{159EA81D-7C6F-419F-BEDE-880031BACEB3}" srcOrd="3" destOrd="0" presId="urn:microsoft.com/office/officeart/2005/8/layout/default"/>
    <dgm:cxn modelId="{14FDECEA-789B-4394-A0C7-CCBCBDA89D99}" type="presParOf" srcId="{C7D48982-0DB8-4D12-BE1A-427909BD29DC}" destId="{390B2B34-6421-4E13-AB43-9EFB4964F43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C96B-00D9-4508-B504-97C32CD90EAF}">
      <dsp:nvSpPr>
        <dsp:cNvPr id="0" name=""/>
        <dsp:cNvSpPr/>
      </dsp:nvSpPr>
      <dsp:spPr>
        <a:xfrm>
          <a:off x="0" y="3027"/>
          <a:ext cx="2835315" cy="170118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Empoderamento de Atores Locais</a:t>
          </a:r>
          <a:endParaRPr lang="pt-BR" sz="2000" b="1" kern="1200" dirty="0"/>
        </a:p>
      </dsp:txBody>
      <dsp:txXfrm>
        <a:off x="83045" y="86072"/>
        <a:ext cx="2669225" cy="1535098"/>
      </dsp:txXfrm>
    </dsp:sp>
    <dsp:sp modelId="{13FCB162-7D77-43A4-91F6-98032BDE461A}">
      <dsp:nvSpPr>
        <dsp:cNvPr id="0" name=""/>
        <dsp:cNvSpPr/>
      </dsp:nvSpPr>
      <dsp:spPr>
        <a:xfrm>
          <a:off x="3118846" y="3027"/>
          <a:ext cx="2835315" cy="170118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Valorização da Cultura e Conhecimentos Locais</a:t>
          </a:r>
          <a:endParaRPr lang="pt-BR" sz="2000" b="1" kern="1200" dirty="0"/>
        </a:p>
      </dsp:txBody>
      <dsp:txXfrm>
        <a:off x="3201891" y="86072"/>
        <a:ext cx="2669225" cy="1535098"/>
      </dsp:txXfrm>
    </dsp:sp>
    <dsp:sp modelId="{390B2B34-6421-4E13-AB43-9EFB4964F432}">
      <dsp:nvSpPr>
        <dsp:cNvPr id="0" name=""/>
        <dsp:cNvSpPr/>
      </dsp:nvSpPr>
      <dsp:spPr>
        <a:xfrm>
          <a:off x="6237693" y="3027"/>
          <a:ext cx="2835315" cy="170118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Trabalho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em Rede</a:t>
          </a:r>
          <a:endParaRPr lang="pt-BR" sz="2000" b="1" kern="1200" dirty="0"/>
        </a:p>
      </dsp:txBody>
      <dsp:txXfrm>
        <a:off x="6320738" y="86072"/>
        <a:ext cx="2669225" cy="1535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14E2A-3EDD-4981-B548-87A092310AEB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CD89D-7F16-4818-B080-369748063F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29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77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A metodologia dos Círculos de Diálogo foi reconhecida </a:t>
            </a:r>
            <a:r>
              <a:rPr lang="pt-BR" dirty="0" smtClean="0"/>
              <a:t>como tecnologia </a:t>
            </a:r>
            <a:r>
              <a:rPr lang="pt-BR" dirty="0"/>
              <a:t>social pela Fundação Banco do Brasil </a:t>
            </a:r>
            <a:r>
              <a:rPr lang="pt-BR" dirty="0" smtClean="0"/>
              <a:t>em 2011 devido a possibilidade de reaplicabilidade.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349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fim de potencializar iniciativas em prol do desenvolvimento, fortalecendo as parcerias com empresas e cidadãos, em 2013, o Sesi Paraná lançou o Sesi Indústria e Sociedade.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programa busca maior sinergia entre as ações de articulação com a sociedade, criando e aplicando tecnologias sociais para o desenvolvimento das comunidades e da indústria paranaense.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atuação acontece em 76 municípios paranaense onde o IDH </a:t>
            </a:r>
            <a:r>
              <a:rPr lang="pt-BR" dirty="0"/>
              <a:t>esteja abaixo da média do Estado e que também tenham um setor industrial representativo ou com previsão de investimentos industriais durante o ano, contribuindo com o PIB municipal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080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Nesses oito anos de atuação do Movimento Nós Podemos Paraná, foram constituídos 10 núcleos regionais com</a:t>
            </a:r>
            <a:r>
              <a:rPr lang="pt-BR" baseline="0" dirty="0" smtClean="0"/>
              <a:t> a participação </a:t>
            </a:r>
            <a:r>
              <a:rPr lang="pt-BR" baseline="0" smtClean="0"/>
              <a:t>dos </a:t>
            </a:r>
            <a:r>
              <a:rPr lang="pt-BR" smtClean="0"/>
              <a:t>municípios</a:t>
            </a:r>
            <a:r>
              <a:rPr lang="pt-BR" baseline="0" smtClean="0"/>
              <a:t> </a:t>
            </a:r>
            <a:r>
              <a:rPr lang="pt-BR" baseline="0" dirty="0" smtClean="0"/>
              <a:t>e </a:t>
            </a:r>
            <a:r>
              <a:rPr lang="pt-BR" dirty="0" smtClean="0"/>
              <a:t> distribuídos em todo o Estado.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004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Em 2014, foram implantados duas propostas: Acordo </a:t>
            </a:r>
            <a:r>
              <a:rPr lang="pt-BR" dirty="0"/>
              <a:t>de Subvenção e o Projeto ODM Brasil </a:t>
            </a:r>
            <a:r>
              <a:rPr lang="pt-BR" dirty="0" smtClean="0"/>
              <a:t>2015. O </a:t>
            </a:r>
            <a:r>
              <a:rPr lang="pt-BR" dirty="0"/>
              <a:t>Acordo de Subvenção </a:t>
            </a:r>
            <a:r>
              <a:rPr lang="pt-BR" dirty="0" smtClean="0"/>
              <a:t>refere-se a </a:t>
            </a:r>
            <a:r>
              <a:rPr lang="pt-BR" dirty="0"/>
              <a:t>recursos financeiros para que os núcleos estaduais, regionais e municipais possam realizar ações de mobilização para o alcance dos </a:t>
            </a:r>
            <a:r>
              <a:rPr lang="pt-BR" dirty="0" smtClean="0"/>
              <a:t>ODM,</a:t>
            </a:r>
            <a:r>
              <a:rPr lang="pt-BR" baseline="0" dirty="0" smtClean="0"/>
              <a:t> o Sesi sempre teve orçamento próprio para o trabalho, apenas em 2014 um recurso no valor de R$-15.000,00 por trimestre.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O Projeto ODM Brasil 2015 </a:t>
            </a:r>
            <a:r>
              <a:rPr lang="pt-BR" dirty="0" smtClean="0"/>
              <a:t>refere-se </a:t>
            </a:r>
            <a:r>
              <a:rPr lang="pt-BR" dirty="0"/>
              <a:t>a capacitação de 209 </a:t>
            </a:r>
            <a:r>
              <a:rPr lang="pt-BR" dirty="0" smtClean="0"/>
              <a:t>multiplicadores em </a:t>
            </a:r>
            <a:r>
              <a:rPr lang="pt-BR" dirty="0"/>
              <a:t>cinco ferramentas: seminário de mobilização, indicadores, dialogando para o desenvolvimento, planejamento e mostra de projeto.  O objetivo é que estas ferramentas sejam reaplicadas em todo o país, promovendo o desenvolvimento local.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283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Devido aos resultados alcançados pela tecnologia social desenvolvida pelo Sesi Paraná, houve o reconhecimento da importância desse trabalho que pode ser mensurado pelos convites realizados para apresentar e reaplicar a tecnologia social e os prêmios recebidos ao longo desses 10 anos de atuação em prol dos ODM.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64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Nesses 10 anos de trabalho,</a:t>
            </a:r>
            <a:r>
              <a:rPr lang="pt-BR" baseline="0" dirty="0" smtClean="0"/>
              <a:t> aliando a informação com a mobilização social em prol dos ODM, conquistamos repercussão nacional e internacional, porque buscamos o diálogo, a cooperação, a cidadania, para a promoção de um mundo melhor para todos.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41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58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7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85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77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Nesses 10 anos, os resultados conquistados demonstram que, reunindo o conhecimento da sociedade com informações estruturadas, explicitados e compartilhados pelo diálogo, organiza-se uma força poderosa de transformação social, capaz de contribuir para um mundo mais justo.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resultados desse trabalho são significativos</a:t>
            </a:r>
            <a:r>
              <a:rPr lang="pt-BR" baseline="0" dirty="0" smtClean="0"/>
              <a:t> e abrangentes, mas o grande diferencial é permitir que pessoas de diversos segmentos, culturas e interesses pudessem se unir em torno de um objetivo comum: o alcance dos ODM no Paraná.</a:t>
            </a:r>
          </a:p>
          <a:p>
            <a:pPr algn="just"/>
            <a:endParaRPr lang="pt-BR" baseline="0" dirty="0" smtClean="0"/>
          </a:p>
          <a:p>
            <a:pPr algn="just"/>
            <a:r>
              <a:rPr lang="pt-BR" baseline="0" dirty="0" smtClean="0"/>
              <a:t>Mas não fizemos nada sozinhos: o Sesi teve sempre trabalhou com organizações e instituições e pessoas dispostas a contribuir com o desenvolvimento do seu municípios e o nosso papel foi de apresentar ferramentas úteis neste processo e orientar o processo de transformação social.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7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dirty="0" smtClean="0"/>
              <a:t>Como tudo começou?</a:t>
            </a:r>
            <a:r>
              <a:rPr lang="pt-BR" baseline="0" dirty="0" smtClean="0"/>
              <a:t> </a:t>
            </a:r>
            <a:r>
              <a:rPr lang="pt-BR" dirty="0" smtClean="0"/>
              <a:t>O Sistema Fiep, em 2004, foi um dos fundadores do Movimento Nacional pela Cidadania e Solidariedade por entender que a indústria tem um papel fundamental na promoção do desenvolvimento local;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dirty="0" smtClean="0"/>
              <a:t>O Sesi Paraná, ainda em 2004, foi pioneiro nas ações em prol dos ODM no estado, com a criação do Observatório de Indicadores de Desenvolvimento, que tem a missão de analisar e interpretar os indicadores dos ODM;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dirty="0" smtClean="0"/>
              <a:t>Este trabalho começou na região metropolitana de Curitiba, depois em todo o estado do Paraná e hoje, por meio do Portal ODM, monitora os indicadores de 5.565 municípios brasileiros</a:t>
            </a:r>
            <a:r>
              <a:rPr lang="pt-BR" baseline="0" dirty="0" smtClean="0"/>
              <a:t> e de todos os estados brasileiros e distrito federal. </a:t>
            </a:r>
            <a:endParaRPr lang="pt-BR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82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t-BR" dirty="0" smtClean="0"/>
              <a:t>Mas</a:t>
            </a:r>
            <a:r>
              <a:rPr lang="pt-BR" dirty="0"/>
              <a:t>, a informação sem ação não cumpre com o seu papel transformador. Por isso, em 2006, o Sesi Paraná </a:t>
            </a:r>
            <a:r>
              <a:rPr lang="pt-BR" dirty="0" smtClean="0"/>
              <a:t>criou</a:t>
            </a:r>
            <a:r>
              <a:rPr lang="pt-BR" baseline="0" dirty="0" smtClean="0"/>
              <a:t> uma gerencia para trabalhar com os ODM,  por meio do</a:t>
            </a:r>
            <a:r>
              <a:rPr lang="pt-BR" dirty="0" smtClean="0"/>
              <a:t> Movimento Nacional pela Cidadania e Solidariedade -  </a:t>
            </a:r>
            <a:r>
              <a:rPr lang="pt-BR" dirty="0"/>
              <a:t>Nós Podemos Paraná, com a missão de articular e mobilizar os três setores da sociedade para a realização de ações em prol dos </a:t>
            </a:r>
            <a:r>
              <a:rPr lang="pt-BR" dirty="0" smtClean="0"/>
              <a:t>ODM.</a:t>
            </a:r>
            <a:endParaRPr lang="pt-BR" dirty="0"/>
          </a:p>
          <a:p>
            <a:pPr algn="just"/>
            <a:r>
              <a:rPr lang="pt-BR" dirty="0" smtClean="0"/>
              <a:t>A metodologia para que este trabalho aconteça é baseado na investigação apreciativa, que consiste na busca </a:t>
            </a:r>
            <a:r>
              <a:rPr lang="pt-BR" dirty="0"/>
              <a:t>cooperativa do melhor nas pessoas, com ênfase na construção coletiva do conhecimento e valorização do que cada um já </a:t>
            </a:r>
            <a:r>
              <a:rPr lang="pt-BR" dirty="0" smtClean="0"/>
              <a:t>conhece, promovendo </a:t>
            </a:r>
            <a:r>
              <a:rPr lang="pt-BR" dirty="0"/>
              <a:t>mudanças de percepção e comportamento com foco no que é </a:t>
            </a:r>
            <a:r>
              <a:rPr lang="pt-BR" dirty="0" smtClean="0"/>
              <a:t>positivo.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metodologia é desenvolvida por meio de encontros envolvendo interessados da comunidade para dialogar sobre a realidade local, definir prioridades, desenvolver planos de ação e projetos.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11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Portal ODM é uma iniciativa do Sesi Paraná com o apoio do Governo Federal e Pnud, Caixa Econômica Federal</a:t>
            </a:r>
            <a:r>
              <a:rPr lang="pt-BR" baseline="0" dirty="0" smtClean="0"/>
              <a:t> que reúne </a:t>
            </a:r>
            <a:r>
              <a:rPr lang="pt-BR" dirty="0" smtClean="0"/>
              <a:t>indicadores  sociais, econômicos e ambientais dos 26  Estados e Distrito Federal e dos mais de 5 mil municípios  brasileiros.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82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Em 2010</a:t>
            </a:r>
            <a:r>
              <a:rPr lang="pt-BR" dirty="0"/>
              <a:t>, O Movimento Nós Podemos Paraná </a:t>
            </a:r>
            <a:r>
              <a:rPr lang="pt-BR" dirty="0" smtClean="0"/>
              <a:t>iniciou um trabalho de municipalização nos 399 </a:t>
            </a:r>
            <a:r>
              <a:rPr lang="pt-BR" dirty="0"/>
              <a:t>municípios do </a:t>
            </a:r>
            <a:r>
              <a:rPr lang="pt-BR" dirty="0" smtClean="0"/>
              <a:t>estado. A proposta era formar núcleos municipais para atender à </a:t>
            </a:r>
            <a:r>
              <a:rPr lang="pt-BR" dirty="0"/>
              <a:t>estratégia nacional para o alcance dos Objetivos de Desenvolvimento do Milênio no </a:t>
            </a:r>
            <a:r>
              <a:rPr lang="pt-BR" dirty="0" smtClean="0"/>
              <a:t>Brasil.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Por meio dos ODM, os municípios podem desenvolver um novo modelo de gestão com base em políticas públicas voltadas  à melhoria da qualidade de vida da população e podem trabalhar com metas e indicadores que asseguram o acompanhamento e o monitoramento dos resultados. Além de aproximar o cidadão do poder público e organizar a administração municipal  com ações para o alcance dos ODM.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Mas para que os ODM fossem implantados nos municípios, alguns instrumentos de gestão foram utilizados, como </a:t>
            </a:r>
            <a:r>
              <a:rPr lang="pt-BR" dirty="0" smtClean="0"/>
              <a:t>elaboração </a:t>
            </a:r>
            <a:r>
              <a:rPr lang="pt-BR" dirty="0"/>
              <a:t>do Plano de </a:t>
            </a:r>
            <a:r>
              <a:rPr lang="pt-BR" dirty="0" smtClean="0"/>
              <a:t>Ação, </a:t>
            </a:r>
            <a:r>
              <a:rPr lang="pt-BR" dirty="0"/>
              <a:t>T</a:t>
            </a:r>
            <a:r>
              <a:rPr lang="pt-BR" dirty="0" smtClean="0"/>
              <a:t>ermos </a:t>
            </a:r>
            <a:r>
              <a:rPr lang="pt-BR" dirty="0"/>
              <a:t>de </a:t>
            </a:r>
            <a:r>
              <a:rPr lang="pt-BR" dirty="0" smtClean="0"/>
              <a:t>Adesão, Análise </a:t>
            </a:r>
            <a:r>
              <a:rPr lang="pt-BR" dirty="0"/>
              <a:t>dos </a:t>
            </a:r>
            <a:r>
              <a:rPr lang="pt-BR" dirty="0" smtClean="0"/>
              <a:t>indicadores de desenvolvimento, círculos </a:t>
            </a:r>
            <a:r>
              <a:rPr lang="pt-BR" dirty="0"/>
              <a:t>de </a:t>
            </a:r>
            <a:r>
              <a:rPr lang="pt-BR" dirty="0" smtClean="0"/>
              <a:t>diálogo, mostras </a:t>
            </a:r>
            <a:r>
              <a:rPr lang="pt-BR" dirty="0"/>
              <a:t>de projetos </a:t>
            </a:r>
            <a:r>
              <a:rPr lang="pt-BR" dirty="0" smtClean="0"/>
              <a:t>oficinas, palestras e  capacitações.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D89D-7F16-4818-B080-369748063FA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19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7638"/>
            <a:ext cx="8636000" cy="163370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8900"/>
            <a:ext cx="7112000" cy="1947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3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69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305221"/>
            <a:ext cx="2286000" cy="65030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1" y="305221"/>
            <a:ext cx="6688667" cy="65030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6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48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4897580"/>
            <a:ext cx="8636000" cy="1513733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2570" y="3230356"/>
            <a:ext cx="8636000" cy="16672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6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24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98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4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1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97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63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29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37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372"/>
            <a:ext cx="4487333" cy="502989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64668" y="1778372"/>
            <a:ext cx="4487333" cy="502989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3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6037"/>
            <a:ext cx="4489098" cy="7109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212" indent="0">
              <a:buNone/>
              <a:defRPr sz="2000" b="1"/>
            </a:lvl2pPr>
            <a:lvl3pPr marL="932424" indent="0">
              <a:buNone/>
              <a:defRPr sz="1800" b="1"/>
            </a:lvl3pPr>
            <a:lvl4pPr marL="1398635" indent="0">
              <a:buNone/>
              <a:defRPr sz="1700" b="1"/>
            </a:lvl4pPr>
            <a:lvl5pPr marL="1864847" indent="0">
              <a:buNone/>
              <a:defRPr sz="1700" b="1"/>
            </a:lvl5pPr>
            <a:lvl6pPr marL="2331058" indent="0">
              <a:buNone/>
              <a:defRPr sz="1700" b="1"/>
            </a:lvl6pPr>
            <a:lvl7pPr marL="2797270" indent="0">
              <a:buNone/>
              <a:defRPr sz="1700" b="1"/>
            </a:lvl7pPr>
            <a:lvl8pPr marL="3263482" indent="0">
              <a:buNone/>
              <a:defRPr sz="1700" b="1"/>
            </a:lvl8pPr>
            <a:lvl9pPr marL="3729695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7032"/>
            <a:ext cx="4489098" cy="4391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1144" y="1706037"/>
            <a:ext cx="4490861" cy="7109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212" indent="0">
              <a:buNone/>
              <a:defRPr sz="2000" b="1"/>
            </a:lvl2pPr>
            <a:lvl3pPr marL="932424" indent="0">
              <a:buNone/>
              <a:defRPr sz="1800" b="1"/>
            </a:lvl3pPr>
            <a:lvl4pPr marL="1398635" indent="0">
              <a:buNone/>
              <a:defRPr sz="1700" b="1"/>
            </a:lvl4pPr>
            <a:lvl5pPr marL="1864847" indent="0">
              <a:buNone/>
              <a:defRPr sz="1700" b="1"/>
            </a:lvl5pPr>
            <a:lvl6pPr marL="2331058" indent="0">
              <a:buNone/>
              <a:defRPr sz="1700" b="1"/>
            </a:lvl6pPr>
            <a:lvl7pPr marL="2797270" indent="0">
              <a:buNone/>
              <a:defRPr sz="1700" b="1"/>
            </a:lvl7pPr>
            <a:lvl8pPr marL="3263482" indent="0">
              <a:buNone/>
              <a:defRPr sz="1700" b="1"/>
            </a:lvl8pPr>
            <a:lvl9pPr marL="3729695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1144" y="2417032"/>
            <a:ext cx="4490861" cy="4391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6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58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38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4" y="303453"/>
            <a:ext cx="3342570" cy="1291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2279" y="303457"/>
            <a:ext cx="5679722" cy="650481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4" y="1594893"/>
            <a:ext cx="3342570" cy="5213378"/>
          </a:xfrm>
        </p:spPr>
        <p:txBody>
          <a:bodyPr/>
          <a:lstStyle>
            <a:lvl1pPr marL="0" indent="0">
              <a:buNone/>
              <a:defRPr sz="1400"/>
            </a:lvl1pPr>
            <a:lvl2pPr marL="466212" indent="0">
              <a:buNone/>
              <a:defRPr sz="1200"/>
            </a:lvl2pPr>
            <a:lvl3pPr marL="932424" indent="0">
              <a:buNone/>
              <a:defRPr sz="1100"/>
            </a:lvl3pPr>
            <a:lvl4pPr marL="1398635" indent="0">
              <a:buNone/>
              <a:defRPr sz="1000"/>
            </a:lvl4pPr>
            <a:lvl5pPr marL="1864847" indent="0">
              <a:buNone/>
              <a:defRPr sz="1000"/>
            </a:lvl5pPr>
            <a:lvl6pPr marL="2331058" indent="0">
              <a:buNone/>
              <a:defRPr sz="1000"/>
            </a:lvl6pPr>
            <a:lvl7pPr marL="2797270" indent="0">
              <a:buNone/>
              <a:defRPr sz="1000"/>
            </a:lvl7pPr>
            <a:lvl8pPr marL="3263482" indent="0">
              <a:buNone/>
              <a:defRPr sz="1000"/>
            </a:lvl8pPr>
            <a:lvl9pPr marL="372969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49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5335114"/>
            <a:ext cx="6096000" cy="6298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1431" y="681004"/>
            <a:ext cx="6096000" cy="4572953"/>
          </a:xfrm>
        </p:spPr>
        <p:txBody>
          <a:bodyPr/>
          <a:lstStyle>
            <a:lvl1pPr marL="0" indent="0">
              <a:buNone/>
              <a:defRPr sz="3200"/>
            </a:lvl1pPr>
            <a:lvl2pPr marL="466212" indent="0">
              <a:buNone/>
              <a:defRPr sz="2900"/>
            </a:lvl2pPr>
            <a:lvl3pPr marL="932424" indent="0">
              <a:buNone/>
              <a:defRPr sz="2400"/>
            </a:lvl3pPr>
            <a:lvl4pPr marL="1398635" indent="0">
              <a:buNone/>
              <a:defRPr sz="2000"/>
            </a:lvl4pPr>
            <a:lvl5pPr marL="1864847" indent="0">
              <a:buNone/>
              <a:defRPr sz="2000"/>
            </a:lvl5pPr>
            <a:lvl6pPr marL="2331058" indent="0">
              <a:buNone/>
              <a:defRPr sz="2000"/>
            </a:lvl6pPr>
            <a:lvl7pPr marL="2797270" indent="0">
              <a:buNone/>
              <a:defRPr sz="2000"/>
            </a:lvl7pPr>
            <a:lvl8pPr marL="3263482" indent="0">
              <a:buNone/>
              <a:defRPr sz="2000"/>
            </a:lvl8pPr>
            <a:lvl9pPr marL="3729695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1431" y="5964954"/>
            <a:ext cx="6096000" cy="894478"/>
          </a:xfrm>
        </p:spPr>
        <p:txBody>
          <a:bodyPr/>
          <a:lstStyle>
            <a:lvl1pPr marL="0" indent="0">
              <a:buNone/>
              <a:defRPr sz="1400"/>
            </a:lvl1pPr>
            <a:lvl2pPr marL="466212" indent="0">
              <a:buNone/>
              <a:defRPr sz="1200"/>
            </a:lvl2pPr>
            <a:lvl3pPr marL="932424" indent="0">
              <a:buNone/>
              <a:defRPr sz="1100"/>
            </a:lvl3pPr>
            <a:lvl4pPr marL="1398635" indent="0">
              <a:buNone/>
              <a:defRPr sz="1000"/>
            </a:lvl4pPr>
            <a:lvl5pPr marL="1864847" indent="0">
              <a:buNone/>
              <a:defRPr sz="1000"/>
            </a:lvl5pPr>
            <a:lvl6pPr marL="2331058" indent="0">
              <a:buNone/>
              <a:defRPr sz="1000"/>
            </a:lvl6pPr>
            <a:lvl7pPr marL="2797270" indent="0">
              <a:buNone/>
              <a:defRPr sz="1000"/>
            </a:lvl7pPr>
            <a:lvl8pPr marL="3263482" indent="0">
              <a:buNone/>
              <a:defRPr sz="1000"/>
            </a:lvl8pPr>
            <a:lvl9pPr marL="372969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6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8000" y="305219"/>
            <a:ext cx="9144000" cy="1270265"/>
          </a:xfrm>
          <a:prstGeom prst="rect">
            <a:avLst/>
          </a:prstGeom>
        </p:spPr>
        <p:txBody>
          <a:bodyPr vert="horz" lIns="93241" tIns="46622" rIns="93241" bIns="4662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78372"/>
            <a:ext cx="9144000" cy="5029896"/>
          </a:xfrm>
          <a:prstGeom prst="rect">
            <a:avLst/>
          </a:prstGeom>
        </p:spPr>
        <p:txBody>
          <a:bodyPr vert="horz" lIns="93241" tIns="46622" rIns="93241" bIns="4662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8001" y="7064087"/>
            <a:ext cx="2370667" cy="405779"/>
          </a:xfrm>
          <a:prstGeom prst="rect">
            <a:avLst/>
          </a:prstGeom>
        </p:spPr>
        <p:txBody>
          <a:bodyPr vert="horz" lIns="93241" tIns="46622" rIns="93241" bIns="466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D786-5AF5-49DC-9045-FA446815DB20}" type="datetimeFigureOut">
              <a:rPr lang="pt-BR" smtClean="0"/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1335" y="7064087"/>
            <a:ext cx="3217333" cy="405779"/>
          </a:xfrm>
          <a:prstGeom prst="rect">
            <a:avLst/>
          </a:prstGeom>
        </p:spPr>
        <p:txBody>
          <a:bodyPr vert="horz" lIns="93241" tIns="46622" rIns="93241" bIns="466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81333" y="7064087"/>
            <a:ext cx="2370667" cy="405779"/>
          </a:xfrm>
          <a:prstGeom prst="rect">
            <a:avLst/>
          </a:prstGeom>
        </p:spPr>
        <p:txBody>
          <a:bodyPr vert="horz" lIns="93241" tIns="46622" rIns="93241" bIns="466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12" y="0"/>
            <a:ext cx="4285488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324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658" indent="-349658" algn="l" defTabSz="9324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7594" indent="-291382" algn="l" defTabSz="93242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530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740" indent="-233106" algn="l" defTabSz="9324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7953" indent="-233106" algn="l" defTabSz="9324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4164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378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6588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2801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12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424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635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847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058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270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482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695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3456" y="1722562"/>
            <a:ext cx="98650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9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10 anos Sesi PR </a:t>
            </a:r>
          </a:p>
          <a:p>
            <a:pPr algn="ctr">
              <a:spcAft>
                <a:spcPts val="1200"/>
              </a:spcAft>
            </a:pPr>
            <a:r>
              <a:rPr lang="pt-BR" sz="9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em prol do ODM</a:t>
            </a:r>
            <a:endParaRPr lang="pt-BR" sz="9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83456" y="282402"/>
            <a:ext cx="921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2011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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Certificação</a:t>
            </a:r>
          </a:p>
          <a:p>
            <a:r>
              <a:rPr lang="pt-BR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Tecnologia Social</a:t>
            </a:r>
            <a:endParaRPr lang="pt-BR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00" t="10800" r="30500" b="6400"/>
          <a:stretch/>
        </p:blipFill>
        <p:spPr bwMode="auto">
          <a:xfrm rot="5400000">
            <a:off x="2441272" y="520185"/>
            <a:ext cx="5637496" cy="799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" y="6691114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1732" y="570434"/>
            <a:ext cx="997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2013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 Municípios de atuação</a:t>
            </a:r>
          </a:p>
          <a:p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              Sesi Indústria e Sociedade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592" y="2086411"/>
            <a:ext cx="7416824" cy="5242307"/>
          </a:xfrm>
          <a:prstGeom prst="rect">
            <a:avLst/>
          </a:prstGeom>
        </p:spPr>
      </p:pic>
      <p:pic>
        <p:nvPicPr>
          <p:cNvPr id="4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52" y="99028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107785" y="138386"/>
            <a:ext cx="997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2013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 Núcleos </a:t>
            </a:r>
          </a:p>
          <a:p>
            <a:r>
              <a:rPr lang="pt-BR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	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	Regionais ODM</a:t>
            </a:r>
            <a:endParaRPr lang="pt-B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44" y="1461825"/>
            <a:ext cx="8636149" cy="610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52" y="99028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ve direita 6"/>
          <p:cNvSpPr/>
          <p:nvPr/>
        </p:nvSpPr>
        <p:spPr>
          <a:xfrm flipH="1">
            <a:off x="5363979" y="1555253"/>
            <a:ext cx="200022" cy="25751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608" tIns="50804" rIns="101608" bIns="50804"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31732" y="282402"/>
            <a:ext cx="997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2014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 Parceria Pnud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</a:t>
            </a:r>
            <a:endParaRPr lang="pt-BR" sz="4000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74615" y="1867548"/>
            <a:ext cx="4491991" cy="1008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>
                <a:solidFill>
                  <a:srgbClr val="002060"/>
                </a:solidFill>
              </a:rPr>
              <a:t>Capacitação de </a:t>
            </a:r>
            <a:r>
              <a:rPr lang="pt-B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Multiplicadores</a:t>
            </a:r>
            <a:r>
              <a:rPr lang="pt-BR" sz="2100" dirty="0" smtClean="0">
                <a:solidFill>
                  <a:srgbClr val="002060"/>
                </a:solidFill>
              </a:rPr>
              <a:t> </a:t>
            </a:r>
            <a:r>
              <a:rPr lang="pt-B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</a:t>
            </a:r>
            <a:endParaRPr lang="pt-BR" sz="2100" dirty="0"/>
          </a:p>
        </p:txBody>
      </p:sp>
      <p:pic>
        <p:nvPicPr>
          <p:cNvPr id="10" name="Picture 3" descr="C:\Users\aline8566\Desktop\fotos ODM\2014\Curitiba\Multiplicadores_ODM\_MG_89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8072" y="1620913"/>
            <a:ext cx="4025342" cy="25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31732" y="3882802"/>
            <a:ext cx="9632195" cy="2128659"/>
          </a:xfrm>
          <a:prstGeom prst="rect">
            <a:avLst/>
          </a:prstGeom>
        </p:spPr>
        <p:txBody>
          <a:bodyPr vert="horz" lIns="93241" tIns="46622" rIns="93241" bIns="46622" rtlCol="0">
            <a:noAutofit/>
          </a:bodyPr>
          <a:lstStyle>
            <a:lvl1pPr marL="349658" indent="-349658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594" indent="-291382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53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74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953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164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37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58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801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itchFamily="2" charset="2"/>
              <a:buChar char="§"/>
              <a:tabLst>
                <a:tab pos="3413125" algn="l"/>
              </a:tabLst>
            </a:pPr>
            <a:r>
              <a:rPr lang="pt-BR" sz="2100" dirty="0">
                <a:solidFill>
                  <a:srgbClr val="002060"/>
                </a:solidFill>
              </a:rPr>
              <a:t>Consultoria para o Programa das </a:t>
            </a:r>
            <a:r>
              <a:rPr lang="pt-BR" sz="2100" dirty="0" smtClean="0">
                <a:solidFill>
                  <a:srgbClr val="002060"/>
                </a:solidFill>
              </a:rPr>
              <a:t>Nações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3413125" algn="l"/>
              </a:tabLst>
            </a:pPr>
            <a:r>
              <a:rPr lang="pt-BR" sz="2100" dirty="0" smtClean="0">
                <a:solidFill>
                  <a:srgbClr val="002060"/>
                </a:solidFill>
              </a:rPr>
              <a:t>      Unidas </a:t>
            </a:r>
            <a:r>
              <a:rPr lang="pt-BR" sz="2100" dirty="0">
                <a:solidFill>
                  <a:srgbClr val="002060"/>
                </a:solidFill>
              </a:rPr>
              <a:t>para o Desenvolvimento (PNUD</a:t>
            </a:r>
            <a:r>
              <a:rPr lang="pt-BR" sz="2100" dirty="0" smtClean="0">
                <a:solidFill>
                  <a:srgbClr val="002060"/>
                </a:solidFill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pt-BR" sz="2100" dirty="0" smtClean="0">
                <a:solidFill>
                  <a:srgbClr val="002060"/>
                </a:solidFill>
              </a:rPr>
              <a:t>45 </a:t>
            </a:r>
            <a:r>
              <a:rPr lang="pt-BR" sz="2100" dirty="0">
                <a:solidFill>
                  <a:srgbClr val="002060"/>
                </a:solidFill>
              </a:rPr>
              <a:t>capacitações em todo o </a:t>
            </a:r>
            <a:r>
              <a:rPr lang="pt-BR" sz="2100" dirty="0" smtClean="0">
                <a:solidFill>
                  <a:srgbClr val="002060"/>
                </a:solidFill>
              </a:rPr>
              <a:t>país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pt-BR" sz="2100" dirty="0" smtClean="0">
                <a:solidFill>
                  <a:srgbClr val="002060"/>
                </a:solidFill>
              </a:rPr>
              <a:t>Metodologias multiplicadas e publicadas </a:t>
            </a:r>
            <a:r>
              <a:rPr lang="pt-BR" sz="2100" dirty="0" smtClean="0">
                <a:solidFill>
                  <a:srgbClr val="002060"/>
                </a:solidFill>
                <a:sym typeface="Symbol"/>
              </a:rPr>
              <a:t> </a:t>
            </a:r>
            <a:r>
              <a:rPr lang="pt-BR" sz="2100" dirty="0">
                <a:solidFill>
                  <a:srgbClr val="002060"/>
                </a:solidFill>
                <a:sym typeface="Symbol"/>
              </a:rPr>
              <a:t>M</a:t>
            </a:r>
            <a:r>
              <a:rPr lang="pt-BR" sz="2100" dirty="0" smtClean="0">
                <a:solidFill>
                  <a:srgbClr val="002060"/>
                </a:solidFill>
              </a:rPr>
              <a:t>obilização</a:t>
            </a:r>
          </a:p>
          <a:p>
            <a:pPr marL="5110163" indent="0" algn="just">
              <a:spcBef>
                <a:spcPts val="0"/>
              </a:spcBef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Indicadores</a:t>
            </a:r>
          </a:p>
          <a:p>
            <a:pPr marL="5110163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02060"/>
                </a:solidFill>
              </a:rPr>
              <a:t>P</a:t>
            </a:r>
            <a:r>
              <a:rPr lang="pt-BR" sz="2100" dirty="0" smtClean="0">
                <a:solidFill>
                  <a:srgbClr val="002060"/>
                </a:solidFill>
              </a:rPr>
              <a:t>lanejamento</a:t>
            </a:r>
          </a:p>
          <a:p>
            <a:pPr marL="5110163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02060"/>
                </a:solidFill>
              </a:rPr>
              <a:t>D</a:t>
            </a:r>
            <a:r>
              <a:rPr lang="pt-BR" sz="2100" dirty="0" smtClean="0">
                <a:solidFill>
                  <a:srgbClr val="002060"/>
                </a:solidFill>
              </a:rPr>
              <a:t>ialogando </a:t>
            </a:r>
            <a:r>
              <a:rPr lang="pt-BR" sz="2100" dirty="0">
                <a:solidFill>
                  <a:srgbClr val="002060"/>
                </a:solidFill>
              </a:rPr>
              <a:t>para o </a:t>
            </a:r>
            <a:r>
              <a:rPr lang="pt-BR" sz="2100" dirty="0" smtClean="0">
                <a:solidFill>
                  <a:srgbClr val="002060"/>
                </a:solidFill>
              </a:rPr>
              <a:t>desenvolvimento</a:t>
            </a:r>
          </a:p>
          <a:p>
            <a:pPr marL="5110163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02060"/>
                </a:solidFill>
              </a:rPr>
              <a:t>M</a:t>
            </a:r>
            <a:r>
              <a:rPr lang="pt-BR" sz="2100" dirty="0" smtClean="0">
                <a:solidFill>
                  <a:srgbClr val="002060"/>
                </a:solidFill>
              </a:rPr>
              <a:t>ostra </a:t>
            </a:r>
            <a:r>
              <a:rPr lang="pt-BR" sz="2100" dirty="0">
                <a:solidFill>
                  <a:srgbClr val="002060"/>
                </a:solidFill>
              </a:rPr>
              <a:t>de </a:t>
            </a:r>
            <a:r>
              <a:rPr lang="pt-BR" sz="2100" dirty="0" smtClean="0">
                <a:solidFill>
                  <a:srgbClr val="002060"/>
                </a:solidFill>
              </a:rPr>
              <a:t>projetos</a:t>
            </a:r>
            <a:endParaRPr lang="pt-BR" sz="2100" dirty="0">
              <a:solidFill>
                <a:srgbClr val="002060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2159316" y="2730674"/>
            <a:ext cx="576064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4" y="671392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1732" y="282402"/>
            <a:ext cx="997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Prêmios</a:t>
            </a:r>
            <a:endParaRPr lang="pt-BR" sz="40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21219" y="1146498"/>
            <a:ext cx="9855325" cy="3024336"/>
          </a:xfrm>
          <a:prstGeom prst="rect">
            <a:avLst/>
          </a:prstGeom>
        </p:spPr>
        <p:txBody>
          <a:bodyPr vert="horz" lIns="93241" tIns="46622" rIns="93241" bIns="46622" rtlCol="0">
            <a:noAutofit/>
          </a:bodyPr>
          <a:lstStyle>
            <a:lvl1pPr marL="349658" indent="-349658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594" indent="-291382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53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74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953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164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37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58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801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100" dirty="0">
                <a:solidFill>
                  <a:srgbClr val="002060"/>
                </a:solidFill>
              </a:rPr>
              <a:t>Prêmio de Dubai – </a:t>
            </a:r>
            <a:r>
              <a:rPr lang="pt-BR" sz="2100" dirty="0" smtClean="0">
                <a:solidFill>
                  <a:srgbClr val="002060"/>
                </a:solidFill>
              </a:rPr>
              <a:t>2008</a:t>
            </a:r>
            <a:endParaRPr lang="pt-BR" sz="21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100" dirty="0">
                <a:solidFill>
                  <a:srgbClr val="002060"/>
                </a:solidFill>
              </a:rPr>
              <a:t>Certificado de tecnologia social pela Fundação Banco do Brasil – </a:t>
            </a:r>
            <a:r>
              <a:rPr lang="pt-BR" sz="2100" dirty="0" smtClean="0">
                <a:solidFill>
                  <a:srgbClr val="002060"/>
                </a:solidFill>
              </a:rPr>
              <a:t>2011</a:t>
            </a:r>
            <a:endParaRPr lang="pt-BR" sz="21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100" dirty="0">
                <a:solidFill>
                  <a:srgbClr val="002060"/>
                </a:solidFill>
              </a:rPr>
              <a:t>Prêmio Construindo a Nação – </a:t>
            </a:r>
            <a:r>
              <a:rPr lang="pt-BR" sz="2100" dirty="0" smtClean="0">
                <a:solidFill>
                  <a:srgbClr val="002060"/>
                </a:solidFill>
              </a:rPr>
              <a:t>2011</a:t>
            </a:r>
            <a:endParaRPr lang="pt-BR" sz="21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100" dirty="0">
                <a:solidFill>
                  <a:srgbClr val="002060"/>
                </a:solidFill>
              </a:rPr>
              <a:t>Edital Sesi Senai de Inovação – </a:t>
            </a:r>
            <a:r>
              <a:rPr lang="pt-BR" sz="2100" dirty="0" smtClean="0">
                <a:solidFill>
                  <a:srgbClr val="002060"/>
                </a:solidFill>
              </a:rPr>
              <a:t>2012</a:t>
            </a:r>
            <a:endParaRPr lang="pt-BR" sz="21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100" dirty="0">
                <a:solidFill>
                  <a:srgbClr val="002060"/>
                </a:solidFill>
              </a:rPr>
              <a:t>Prêmio Finep da Região </a:t>
            </a:r>
            <a:r>
              <a:rPr lang="pt-BR" sz="2100" dirty="0" smtClean="0">
                <a:solidFill>
                  <a:srgbClr val="002060"/>
                </a:solidFill>
              </a:rPr>
              <a:t>Sul, Prêmio </a:t>
            </a:r>
            <a:r>
              <a:rPr lang="pt-BR" sz="2100" dirty="0">
                <a:solidFill>
                  <a:srgbClr val="002060"/>
                </a:solidFill>
              </a:rPr>
              <a:t>Ozires Silva e Green Project Awards – </a:t>
            </a:r>
            <a:r>
              <a:rPr lang="pt-BR" sz="2100" dirty="0" smtClean="0">
                <a:solidFill>
                  <a:srgbClr val="002060"/>
                </a:solidFill>
              </a:rPr>
              <a:t>2013</a:t>
            </a:r>
            <a:endParaRPr lang="pt-BR" sz="2100" dirty="0">
              <a:solidFill>
                <a:srgbClr val="002060"/>
              </a:solidFill>
            </a:endParaRPr>
          </a:p>
        </p:txBody>
      </p:sp>
      <p:pic>
        <p:nvPicPr>
          <p:cNvPr id="13" name="Picture 2" descr="C:\Users\aline8566\Desktop\Fotos Livro\Eventos Sesi\Finep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547" y="4611050"/>
            <a:ext cx="3840427" cy="254481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line8566\Desktop\fotos ODM\2013\Ozires Silva\Premio-Ozires-Silva-0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167" y="4602369"/>
            <a:ext cx="3841331" cy="25621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52" y="99028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1732" y="282402"/>
            <a:ext cx="997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Reconhecimentos</a:t>
            </a:r>
            <a:endParaRPr lang="pt-BR" sz="40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21219" y="1146498"/>
            <a:ext cx="9855325" cy="3024336"/>
          </a:xfrm>
          <a:prstGeom prst="rect">
            <a:avLst/>
          </a:prstGeom>
        </p:spPr>
        <p:txBody>
          <a:bodyPr vert="horz" lIns="93241" tIns="46622" rIns="93241" bIns="46622" rtlCol="0">
            <a:noAutofit/>
          </a:bodyPr>
          <a:lstStyle>
            <a:lvl1pPr marL="349658" indent="-349658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594" indent="-291382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53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74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953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164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37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58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801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smtClean="0">
                <a:solidFill>
                  <a:srgbClr val="002060"/>
                </a:solidFill>
              </a:rPr>
              <a:t>     </a:t>
            </a:r>
            <a:r>
              <a:rPr lang="pt-B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</a:t>
            </a:r>
            <a:r>
              <a:rPr lang="pt-BR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apresentada em eventos internacionais: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pt-BR" sz="2100" dirty="0">
                <a:solidFill>
                  <a:srgbClr val="002060"/>
                </a:solidFill>
              </a:rPr>
              <a:t>Encontro Mundial das Famílias (Cairo – Egito, 2008).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pt-BR" sz="2100" dirty="0">
                <a:solidFill>
                  <a:srgbClr val="002060"/>
                </a:solidFill>
              </a:rPr>
              <a:t>Assembleias Gerais da ONU (Nova Iorque, 2008 e 2010).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pt-BR" sz="2100" dirty="0">
                <a:solidFill>
                  <a:srgbClr val="002060"/>
                </a:solidFill>
              </a:rPr>
              <a:t>Conferência Internacional sobre a Municipalização dos ODM (Chiapas – México, 2010).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pt-BR" sz="2100" dirty="0">
                <a:solidFill>
                  <a:srgbClr val="002060"/>
                </a:solidFill>
              </a:rPr>
              <a:t>Conferência Internacional da Junior Chamber International (Osaka – Japão, 2011).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11" y="4531025"/>
            <a:ext cx="4111626" cy="276459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642" y="4531024"/>
            <a:ext cx="4314856" cy="27791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52" y="99028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480" y="4962922"/>
            <a:ext cx="95050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dirty="0" smtClean="0">
                <a:solidFill>
                  <a:srgbClr val="002060"/>
                </a:solidFill>
                <a:latin typeface="Maiandra GD" pitchFamily="34" charset="0"/>
              </a:rPr>
              <a:t>“</a:t>
            </a:r>
            <a:r>
              <a:rPr lang="pt-BR" sz="3200" dirty="0">
                <a:solidFill>
                  <a:srgbClr val="002060"/>
                </a:solidFill>
                <a:latin typeface="Maiandra GD" pitchFamily="34" charset="0"/>
              </a:rPr>
              <a:t>Em resposta a uma ética da exclusão, </a:t>
            </a:r>
            <a:endParaRPr lang="pt-BR" sz="3200" dirty="0" smtClean="0">
              <a:solidFill>
                <a:srgbClr val="002060"/>
              </a:solidFill>
              <a:latin typeface="Maiandra GD" pitchFamily="34" charset="0"/>
            </a:endParaRPr>
          </a:p>
          <a:p>
            <a:pPr algn="r"/>
            <a:r>
              <a:rPr lang="pt-BR" sz="3200" dirty="0" smtClean="0">
                <a:solidFill>
                  <a:srgbClr val="002060"/>
                </a:solidFill>
                <a:latin typeface="Maiandra GD" pitchFamily="34" charset="0"/>
              </a:rPr>
              <a:t>estamos </a:t>
            </a:r>
            <a:r>
              <a:rPr lang="pt-BR" sz="3200" dirty="0">
                <a:solidFill>
                  <a:srgbClr val="002060"/>
                </a:solidFill>
                <a:latin typeface="Maiandra GD" pitchFamily="34" charset="0"/>
              </a:rPr>
              <a:t>todos desafiados a praticar </a:t>
            </a:r>
            <a:endParaRPr lang="pt-BR" sz="3200" dirty="0" smtClean="0">
              <a:solidFill>
                <a:srgbClr val="002060"/>
              </a:solidFill>
              <a:latin typeface="Maiandra GD" pitchFamily="34" charset="0"/>
            </a:endParaRPr>
          </a:p>
          <a:p>
            <a:pPr algn="r">
              <a:spcAft>
                <a:spcPts val="1200"/>
              </a:spcAft>
            </a:pPr>
            <a:r>
              <a:rPr lang="pt-BR" sz="3200" dirty="0" smtClean="0">
                <a:solidFill>
                  <a:srgbClr val="002060"/>
                </a:solidFill>
                <a:latin typeface="Maiandra GD" pitchFamily="34" charset="0"/>
              </a:rPr>
              <a:t>uma </a:t>
            </a:r>
            <a:r>
              <a:rPr lang="pt-BR" sz="3200" dirty="0">
                <a:solidFill>
                  <a:srgbClr val="002060"/>
                </a:solidFill>
                <a:latin typeface="Maiandra GD" pitchFamily="34" charset="0"/>
              </a:rPr>
              <a:t>ética da solidariedade</a:t>
            </a:r>
            <a:r>
              <a:rPr lang="pt-BR" sz="3200" dirty="0" smtClean="0">
                <a:solidFill>
                  <a:srgbClr val="002060"/>
                </a:solidFill>
                <a:latin typeface="Maiandra GD" pitchFamily="34" charset="0"/>
              </a:rPr>
              <a:t>.”</a:t>
            </a:r>
          </a:p>
          <a:p>
            <a:pPr algn="r">
              <a:spcAft>
                <a:spcPts val="1200"/>
              </a:spcAft>
            </a:pPr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Betinho</a:t>
            </a:r>
            <a:endParaRPr lang="pt-B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" y="44831"/>
            <a:ext cx="2975600" cy="1224136"/>
          </a:xfrm>
          <a:prstGeom prst="rect">
            <a:avLst/>
          </a:prstGeom>
        </p:spPr>
      </p:pic>
      <p:pic>
        <p:nvPicPr>
          <p:cNvPr id="6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4" y="671392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184599" y="4242841"/>
            <a:ext cx="4863976" cy="2843159"/>
          </a:xfrm>
          <a:prstGeom prst="roundRect">
            <a:avLst>
              <a:gd name="adj" fmla="val 509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marL="342870" indent="-342870" defTabSz="932337">
              <a:buFont typeface="Arial" pitchFamily="34" charset="0"/>
              <a:buChar char="•"/>
            </a:pPr>
            <a:endParaRPr lang="pt-BR" sz="2200" dirty="0">
              <a:solidFill>
                <a:prstClr val="black"/>
              </a:solidFill>
            </a:endParaRPr>
          </a:p>
          <a:p>
            <a:pPr marL="342870" indent="-342870" defTabSz="932337"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Educação Básica</a:t>
            </a:r>
          </a:p>
          <a:p>
            <a:pPr marL="1000206" lvl="1" indent="-306941" defTabSz="932337">
              <a:buFont typeface="Symbol" pitchFamily="18" charset="2"/>
              <a:buChar char=""/>
            </a:pPr>
            <a:r>
              <a:rPr lang="pt-BR" dirty="0">
                <a:solidFill>
                  <a:srgbClr val="002060"/>
                </a:solidFill>
              </a:rPr>
              <a:t>Ed. Infantil</a:t>
            </a:r>
          </a:p>
          <a:p>
            <a:pPr marL="1000206" lvl="1" indent="-306941" defTabSz="932337">
              <a:buFont typeface="Symbol" pitchFamily="18" charset="2"/>
              <a:buChar char=""/>
            </a:pPr>
            <a:r>
              <a:rPr lang="pt-BR" dirty="0">
                <a:solidFill>
                  <a:srgbClr val="002060"/>
                </a:solidFill>
              </a:rPr>
              <a:t>Ed. Fundamental</a:t>
            </a:r>
          </a:p>
          <a:p>
            <a:pPr marL="1000206" lvl="1" indent="-306941" defTabSz="932337">
              <a:buFont typeface="Symbol" pitchFamily="18" charset="2"/>
              <a:buChar char=""/>
            </a:pPr>
            <a:r>
              <a:rPr lang="pt-BR" dirty="0">
                <a:solidFill>
                  <a:srgbClr val="002060"/>
                </a:solidFill>
              </a:rPr>
              <a:t>Ensino Médio</a:t>
            </a:r>
          </a:p>
          <a:p>
            <a:pPr marL="1000206" lvl="1" indent="-306941" defTabSz="932337">
              <a:buFont typeface="Symbol" pitchFamily="18" charset="2"/>
              <a:buChar char=""/>
            </a:pPr>
            <a:r>
              <a:rPr lang="pt-BR" dirty="0">
                <a:solidFill>
                  <a:srgbClr val="002060"/>
                </a:solidFill>
              </a:rPr>
              <a:t>EJA</a:t>
            </a:r>
          </a:p>
          <a:p>
            <a:pPr marL="342870" indent="-342870" defTabSz="932337"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Educação Continuada</a:t>
            </a:r>
          </a:p>
          <a:p>
            <a:pPr marL="342870" indent="-342870" defTabSz="932337"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Cultura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16049" y="4242845"/>
            <a:ext cx="4863976" cy="2843158"/>
          </a:xfrm>
          <a:prstGeom prst="roundRect">
            <a:avLst>
              <a:gd name="adj" fmla="val 509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 defTabSz="932337"/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16049" y="3810794"/>
            <a:ext cx="4863976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32337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QUALIDADE DE VIDA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184599" y="3810794"/>
            <a:ext cx="4863976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32337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EDUCAÇÃO PARA O MUNDO DO TRABALHO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6050" y="4688830"/>
            <a:ext cx="4777119" cy="144655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342870" indent="-342870" defTabSz="932337"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Saúde e Segurança no Trabalho</a:t>
            </a:r>
          </a:p>
          <a:p>
            <a:pPr marL="342870" indent="-342870" defTabSz="932337"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Esporte e Lazer</a:t>
            </a:r>
          </a:p>
          <a:p>
            <a:pPr marL="342870" indent="-342870" defTabSz="932337"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Responsabilidade Social</a:t>
            </a:r>
          </a:p>
          <a:p>
            <a:pPr marL="342870" indent="-342870" defTabSz="932337"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Alimentação Saudável</a:t>
            </a:r>
          </a:p>
        </p:txBody>
      </p:sp>
      <p:sp>
        <p:nvSpPr>
          <p:cNvPr id="11" name="Elipse 10"/>
          <p:cNvSpPr/>
          <p:nvPr/>
        </p:nvSpPr>
        <p:spPr>
          <a:xfrm>
            <a:off x="1692215" y="1578546"/>
            <a:ext cx="6912768" cy="86409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32337"/>
            <a:r>
              <a:rPr lang="pt-BR" sz="2400" b="1" dirty="0">
                <a:solidFill>
                  <a:prstClr val="white"/>
                </a:solidFill>
                <a:latin typeface="Maiandra GD" pitchFamily="34" charset="0"/>
                <a:cs typeface="Arial" pitchFamily="34" charset="0"/>
              </a:rPr>
              <a:t>Indústria e seus trabalhadores </a:t>
            </a:r>
          </a:p>
        </p:txBody>
      </p:sp>
      <p:sp>
        <p:nvSpPr>
          <p:cNvPr id="12" name="Seta para cima 11"/>
          <p:cNvSpPr/>
          <p:nvPr/>
        </p:nvSpPr>
        <p:spPr>
          <a:xfrm>
            <a:off x="3888457" y="2586658"/>
            <a:ext cx="2592288" cy="1008112"/>
          </a:xfrm>
          <a:prstGeom prst="upArrow">
            <a:avLst>
              <a:gd name="adj1" fmla="val 50000"/>
              <a:gd name="adj2" fmla="val 6411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32337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83458" y="210394"/>
            <a:ext cx="6537289" cy="100248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Foco Estratégico do Sesi PR</a:t>
            </a:r>
            <a:endParaRPr lang="pt-B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0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52" y="99028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476" y="1650104"/>
            <a:ext cx="9144000" cy="1968268"/>
          </a:xfrm>
        </p:spPr>
        <p:txBody>
          <a:bodyPr>
            <a:noAutofit/>
          </a:bodyPr>
          <a:lstStyle/>
          <a:p>
            <a:pPr marL="466168" lvl="1" indent="0" algn="ctr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None/>
            </a:pPr>
            <a:r>
              <a:rPr lang="pt-BR" sz="3600" dirty="0"/>
              <a:t>	</a:t>
            </a:r>
            <a:r>
              <a:rPr lang="pt-BR" sz="2700" b="1" dirty="0">
                <a:solidFill>
                  <a:srgbClr val="002060"/>
                </a:solidFill>
              </a:rPr>
              <a:t>Mobilizar e articular </a:t>
            </a:r>
            <a:r>
              <a:rPr lang="pt-BR" sz="2700" dirty="0">
                <a:solidFill>
                  <a:srgbClr val="002060"/>
                </a:solidFill>
              </a:rPr>
              <a:t>os </a:t>
            </a:r>
            <a:r>
              <a:rPr lang="pt-BR" sz="2700" b="1" dirty="0">
                <a:solidFill>
                  <a:srgbClr val="002060"/>
                </a:solidFill>
              </a:rPr>
              <a:t>três setores da sociedade</a:t>
            </a:r>
            <a:r>
              <a:rPr lang="pt-BR" sz="2700" dirty="0">
                <a:solidFill>
                  <a:srgbClr val="002060"/>
                </a:solidFill>
              </a:rPr>
              <a:t>, desenvolvendo e aplicando tecnologias sociais </a:t>
            </a:r>
          </a:p>
          <a:p>
            <a:pPr marL="466168" lvl="1" indent="0" algn="ctr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None/>
            </a:pPr>
            <a:r>
              <a:rPr lang="pt-BR" sz="2700" b="1" dirty="0">
                <a:solidFill>
                  <a:srgbClr val="002060"/>
                </a:solidFill>
              </a:rPr>
              <a:t>em prol da competitividade da indústria paranaense </a:t>
            </a:r>
          </a:p>
          <a:p>
            <a:pPr marL="466168" lvl="1" indent="0" algn="ctr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None/>
            </a:pPr>
            <a:r>
              <a:rPr lang="pt-BR" sz="2700" b="1" dirty="0">
                <a:solidFill>
                  <a:srgbClr val="002060"/>
                </a:solidFill>
              </a:rPr>
              <a:t>e do desenvolvimento local sustentável.</a:t>
            </a:r>
            <a:endParaRPr lang="pt-BR" sz="2700" dirty="0">
              <a:solidFill>
                <a:srgbClr val="002060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94277832"/>
              </p:ext>
            </p:extLst>
          </p:nvPr>
        </p:nvGraphicFramePr>
        <p:xfrm>
          <a:off x="615505" y="5034931"/>
          <a:ext cx="9073008" cy="170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3456" y="27514"/>
            <a:ext cx="8961472" cy="1270265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SESI Indústria e Sociedade</a:t>
            </a:r>
            <a:br>
              <a:rPr lang="pt-B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pt-B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Objetivo Geral</a:t>
            </a:r>
            <a:endParaRPr lang="pt-B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7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52" y="99028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9480" y="3162722"/>
            <a:ext cx="8961472" cy="1270265"/>
          </a:xfrm>
        </p:spPr>
        <p:txBody>
          <a:bodyPr>
            <a:normAutofit/>
          </a:bodyPr>
          <a:lstStyle/>
          <a:p>
            <a:r>
              <a:rPr lang="pt-BR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Nossos resultados</a:t>
            </a:r>
            <a:endParaRPr lang="pt-BR" sz="6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4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" y="6691114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6604" y="247190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Curso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EAD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7 </a:t>
            </a:r>
            <a:r>
              <a:rPr lang="pt-BR" dirty="0">
                <a:solidFill>
                  <a:srgbClr val="002060"/>
                </a:solidFill>
                <a:latin typeface="Maiandra GD" pitchFamily="34" charset="0"/>
                <a:sym typeface="Symbol"/>
              </a:rPr>
              <a:t>mil matrículas</a:t>
            </a:r>
            <a:endParaRPr lang="pt-BR" b="1" dirty="0">
              <a:solidFill>
                <a:srgbClr val="002060"/>
              </a:solidFill>
              <a:latin typeface="Maiandra GD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90666" y="30523"/>
            <a:ext cx="2655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Portal ODM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2,2 milhões de acessos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40 mil visitantes/mês</a:t>
            </a:r>
            <a:endParaRPr lang="pt-BR" dirty="0">
              <a:solidFill>
                <a:srgbClr val="002060"/>
              </a:solidFill>
              <a:latin typeface="Maiandra GD" pitchFamily="34" charset="0"/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773" y="1679387"/>
            <a:ext cx="4776732" cy="332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038452" y="6000729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Ações de Mobilização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399 municípios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Iniciativas públicas, privadas e de cidadania</a:t>
            </a:r>
            <a:endParaRPr lang="pt-BR" dirty="0">
              <a:solidFill>
                <a:srgbClr val="002060"/>
              </a:solidFill>
              <a:latin typeface="Maiandra GD" pitchFamily="34" charset="0"/>
              <a:sym typeface="Symbo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213531" y="1404184"/>
            <a:ext cx="2655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718 Círculos de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Diálogo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42 </a:t>
            </a:r>
            <a:r>
              <a:rPr lang="pt-BR" dirty="0">
                <a:solidFill>
                  <a:srgbClr val="002060"/>
                </a:solidFill>
                <a:latin typeface="Maiandra GD" pitchFamily="34" charset="0"/>
                <a:sym typeface="Symbol"/>
              </a:rPr>
              <a:t>mil participantes </a:t>
            </a:r>
            <a:endParaRPr lang="pt-BR" dirty="0" smtClean="0">
              <a:solidFill>
                <a:srgbClr val="002060"/>
              </a:solidFill>
              <a:latin typeface="Maiandra GD" pitchFamily="34" charset="0"/>
              <a:sym typeface="Symbol"/>
            </a:endParaRP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599 </a:t>
            </a:r>
            <a:r>
              <a:rPr lang="pt-BR" dirty="0">
                <a:solidFill>
                  <a:srgbClr val="002060"/>
                </a:solidFill>
                <a:latin typeface="Maiandra GD" pitchFamily="34" charset="0"/>
                <a:sym typeface="Symbol"/>
              </a:rPr>
              <a:t>municípios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7460498" y="3060260"/>
            <a:ext cx="2655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99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Mostras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de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Projetos </a:t>
            </a:r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6.700 </a:t>
            </a:r>
            <a:r>
              <a:rPr lang="pt-BR" dirty="0">
                <a:solidFill>
                  <a:srgbClr val="002060"/>
                </a:solidFill>
                <a:latin typeface="Maiandra GD" pitchFamily="34" charset="0"/>
                <a:sym typeface="Symbol"/>
              </a:rPr>
              <a:t>participantes </a:t>
            </a:r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1.127 </a:t>
            </a:r>
            <a:r>
              <a:rPr lang="pt-BR" dirty="0">
                <a:solidFill>
                  <a:srgbClr val="002060"/>
                </a:solidFill>
                <a:latin typeface="Maiandra GD" pitchFamily="34" charset="0"/>
                <a:sym typeface="Symbol"/>
              </a:rPr>
              <a:t>projetos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12489" y="30523"/>
            <a:ext cx="2655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170 mil pessoas </a:t>
            </a:r>
            <a:r>
              <a:rPr lang="pt-BR" dirty="0">
                <a:solidFill>
                  <a:srgbClr val="002060"/>
                </a:solidFill>
                <a:latin typeface="Maiandra GD" pitchFamily="34" charset="0"/>
                <a:sym typeface="Symbol"/>
              </a:rPr>
              <a:t>envolvidas em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ações de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mobilização</a:t>
            </a:r>
            <a:endParaRPr lang="pt-BR" b="1" dirty="0">
              <a:solidFill>
                <a:srgbClr val="002060"/>
              </a:solidFill>
              <a:latin typeface="Maiandra GD" pitchFamily="34" charset="0"/>
              <a:sym typeface="Symbol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455472" y="5001990"/>
            <a:ext cx="2655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4 Edições do Selo ODM</a:t>
            </a:r>
          </a:p>
          <a:p>
            <a:pPr algn="ctr"/>
            <a:r>
              <a:rPr lang="pt-BR" dirty="0">
                <a:solidFill>
                  <a:srgbClr val="002060"/>
                </a:solidFill>
                <a:latin typeface="Maiandra GD" pitchFamily="34" charset="0"/>
                <a:sym typeface="Symbol"/>
              </a:rPr>
              <a:t>481 empresas e instituições certificadas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62532" y="5294640"/>
            <a:ext cx="2655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208 ações nas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indústrias paranaenses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sym typeface="Symbo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4136" y="3799610"/>
            <a:ext cx="215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6 Congressos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5.595 participantes</a:t>
            </a:r>
            <a:endParaRPr lang="pt-BR" dirty="0">
              <a:solidFill>
                <a:srgbClr val="002060"/>
              </a:solidFill>
              <a:latin typeface="Maiandra GD" pitchFamily="34" charset="0"/>
              <a:sym typeface="Symbo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02052" flipV="1">
            <a:off x="3609034" y="869166"/>
            <a:ext cx="697113" cy="6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42263" flipV="1">
            <a:off x="1966301" y="3248935"/>
            <a:ext cx="870799" cy="87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50458" flipV="1">
            <a:off x="1961949" y="4252159"/>
            <a:ext cx="1166470" cy="116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60957" flipH="1" flipV="1">
            <a:off x="5796471" y="4757435"/>
            <a:ext cx="1219749" cy="121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31356" flipH="1" flipV="1">
            <a:off x="6210613" y="1167072"/>
            <a:ext cx="968046" cy="9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49258" flipH="1" flipV="1">
            <a:off x="6775657" y="2314969"/>
            <a:ext cx="988135" cy="98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97548" flipH="1" flipV="1">
            <a:off x="7442064" y="4071655"/>
            <a:ext cx="988135" cy="98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85141" flipV="1">
            <a:off x="2201673" y="2197249"/>
            <a:ext cx="561579" cy="112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83889" flipH="1" flipV="1">
            <a:off x="4946211" y="904655"/>
            <a:ext cx="696426" cy="69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51808" y="2327514"/>
            <a:ext cx="3109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Mobilização </a:t>
            </a:r>
            <a:endParaRPr 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 Articulação dos três setores da sociedade</a:t>
            </a:r>
            <a:endParaRPr lang="pt-B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9043" flipV="1">
            <a:off x="3416187" y="4919455"/>
            <a:ext cx="1219749" cy="121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2127391" y="6157082"/>
            <a:ext cx="26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234 Instituições </a:t>
            </a:r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assinaram o Termo de Adesão do Movimento Nós Podemos Paraná</a:t>
            </a:r>
            <a:endParaRPr lang="pt-BR" dirty="0">
              <a:solidFill>
                <a:srgbClr val="002060"/>
              </a:solidFill>
              <a:latin typeface="Maiandra GD" pitchFamily="34" charset="0"/>
              <a:sym typeface="Symbol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80769" flipV="1">
            <a:off x="2874895" y="1204596"/>
            <a:ext cx="446995" cy="89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0" y="1045648"/>
            <a:ext cx="2696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9 Edições da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Semana Nacional </a:t>
            </a:r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pela Cidadania 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Maiandra GD" pitchFamily="34" charset="0"/>
                <a:sym typeface="Symbol"/>
              </a:rPr>
              <a:t>e Solidariedade</a:t>
            </a:r>
            <a:endParaRPr lang="pt-BR" dirty="0">
              <a:solidFill>
                <a:srgbClr val="00206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9977" y="1742996"/>
            <a:ext cx="4491991" cy="17605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Sistema Fiep </a:t>
            </a:r>
            <a:r>
              <a:rPr lang="pt-BR" sz="2100" dirty="0" smtClean="0">
                <a:solidFill>
                  <a:srgbClr val="002060"/>
                </a:solidFill>
                <a:sym typeface="Symbol"/>
              </a:rPr>
              <a:t> Um dos </a:t>
            </a:r>
            <a:r>
              <a:rPr lang="pt-BR" sz="2100" dirty="0" smtClean="0">
                <a:solidFill>
                  <a:srgbClr val="002060"/>
                </a:solidFill>
              </a:rPr>
              <a:t>fundadores do </a:t>
            </a:r>
            <a:r>
              <a:rPr lang="pt-B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Nacional pela Cidadania e Solidariedade</a:t>
            </a:r>
            <a:endParaRPr lang="pt-BR" sz="21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sz="21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sz="2100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A indústria tem papel fundamental na promoção do desenvolvimento local</a:t>
            </a:r>
            <a:endParaRPr lang="pt-BR" sz="2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3456" y="613947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2004</a:t>
            </a:r>
            <a:r>
              <a:rPr lang="pt-BR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pt-BR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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Como tudo começou</a:t>
            </a:r>
            <a:endParaRPr lang="pt-BR" sz="4000" dirty="0"/>
          </a:p>
        </p:txBody>
      </p:sp>
      <p:sp>
        <p:nvSpPr>
          <p:cNvPr id="9" name="Seta para baixo 8"/>
          <p:cNvSpPr/>
          <p:nvPr/>
        </p:nvSpPr>
        <p:spPr>
          <a:xfrm>
            <a:off x="2343696" y="2658666"/>
            <a:ext cx="576064" cy="79208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6200000">
            <a:off x="5116004" y="5547779"/>
            <a:ext cx="576064" cy="79208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87822" y="5610994"/>
            <a:ext cx="4260130" cy="1224136"/>
          </a:xfrm>
          <a:prstGeom prst="rect">
            <a:avLst/>
          </a:prstGeom>
        </p:spPr>
        <p:txBody>
          <a:bodyPr vert="horz" lIns="93241" tIns="46622" rIns="93241" bIns="46622" rtlCol="0">
            <a:noAutofit/>
          </a:bodyPr>
          <a:lstStyle>
            <a:lvl1pPr marL="349658" indent="-349658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594" indent="-291382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53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74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953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164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37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58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801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Sesi PR </a:t>
            </a:r>
            <a:r>
              <a:rPr lang="pt-BR" sz="2100" dirty="0">
                <a:solidFill>
                  <a:srgbClr val="002060"/>
                </a:solidFill>
                <a:sym typeface="Symbol"/>
              </a:rPr>
              <a:t> </a:t>
            </a:r>
            <a:r>
              <a:rPr lang="pt-BR" sz="2100" dirty="0" smtClean="0">
                <a:solidFill>
                  <a:srgbClr val="002060"/>
                </a:solidFill>
              </a:rPr>
              <a:t>Pioneiro nas ações em prol dos ODM no Paraná</a:t>
            </a:r>
            <a:endParaRPr lang="pt-BR" sz="2100" dirty="0"/>
          </a:p>
        </p:txBody>
      </p:sp>
      <p:sp>
        <p:nvSpPr>
          <p:cNvPr id="13" name="Seta para baixo 12"/>
          <p:cNvSpPr/>
          <p:nvPr/>
        </p:nvSpPr>
        <p:spPr>
          <a:xfrm>
            <a:off x="2343696" y="4458864"/>
            <a:ext cx="576064" cy="79208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800080" y="5610994"/>
            <a:ext cx="4104456" cy="1872208"/>
          </a:xfrm>
          <a:prstGeom prst="rect">
            <a:avLst/>
          </a:prstGeom>
        </p:spPr>
        <p:txBody>
          <a:bodyPr vert="horz" lIns="93241" tIns="46622" rIns="93241" bIns="46622" rtlCol="0">
            <a:noAutofit/>
          </a:bodyPr>
          <a:lstStyle>
            <a:lvl1pPr marL="349658" indent="-349658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594" indent="-291382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53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74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953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164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37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58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801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Observatório de Indicadores de Desenvolvimento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pt-BR" sz="2000" i="1" dirty="0" smtClean="0">
                <a:solidFill>
                  <a:srgbClr val="002060"/>
                </a:solidFill>
              </a:rPr>
              <a:t>Analisa e interpreta os indicadores dos ODM</a:t>
            </a:r>
            <a:endParaRPr lang="pt-BR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473" y="1693063"/>
            <a:ext cx="3456514" cy="351538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4" y="671392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ve direita 6"/>
          <p:cNvSpPr/>
          <p:nvPr/>
        </p:nvSpPr>
        <p:spPr>
          <a:xfrm>
            <a:off x="4919982" y="2212564"/>
            <a:ext cx="200022" cy="2166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608" tIns="50804" rIns="101608" bIns="50804"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83456" y="282402"/>
            <a:ext cx="921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2006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pt-BR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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Núcleos Regionais</a:t>
            </a:r>
          </a:p>
          <a:p>
            <a:r>
              <a:rPr lang="pt-BR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Nós Podemos Paraná</a:t>
            </a:r>
            <a:endParaRPr lang="pt-BR" sz="4000" dirty="0"/>
          </a:p>
        </p:txBody>
      </p:sp>
      <p:pic>
        <p:nvPicPr>
          <p:cNvPr id="9" name="Picture 2" descr="\\serverctp02\CIETEP\SESI\ODM\TRABALHO\Logos\Nós Podemos Paraná\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10" y="2296914"/>
            <a:ext cx="4382218" cy="199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298970" y="2574716"/>
            <a:ext cx="4491991" cy="14418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Mobiliza e articula os três setores da sociedade para a realização de ações em prol dos ODM</a:t>
            </a:r>
            <a:endParaRPr lang="pt-BR" sz="2100" dirty="0"/>
          </a:p>
        </p:txBody>
      </p:sp>
      <p:sp>
        <p:nvSpPr>
          <p:cNvPr id="12" name="Seta para baixo 11"/>
          <p:cNvSpPr/>
          <p:nvPr/>
        </p:nvSpPr>
        <p:spPr>
          <a:xfrm>
            <a:off x="7384256" y="4098826"/>
            <a:ext cx="576064" cy="7920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773078" y="5377910"/>
            <a:ext cx="3798420" cy="1206252"/>
          </a:xfrm>
          <a:prstGeom prst="rect">
            <a:avLst/>
          </a:prstGeom>
        </p:spPr>
        <p:txBody>
          <a:bodyPr vert="horz" lIns="93241" tIns="46622" rIns="93241" bIns="46622" rtlCol="0">
            <a:noAutofit/>
          </a:bodyPr>
          <a:lstStyle>
            <a:lvl1pPr marL="349658" indent="-349658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594" indent="-291382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53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74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953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164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37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58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801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Metodologia baseada na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 Investigação Apreciativa</a:t>
            </a:r>
            <a:endParaRPr lang="pt-BR" sz="2100" dirty="0">
              <a:solidFill>
                <a:srgbClr val="002060"/>
              </a:solidFill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2199680" y="4774784"/>
            <a:ext cx="3250320" cy="1206252"/>
          </a:xfrm>
          <a:prstGeom prst="rect">
            <a:avLst/>
          </a:prstGeom>
        </p:spPr>
        <p:txBody>
          <a:bodyPr vert="horz" lIns="93241" tIns="46622" rIns="93241" bIns="46622" rtlCol="0">
            <a:noAutofit/>
          </a:bodyPr>
          <a:lstStyle>
            <a:lvl1pPr marL="349658" indent="-349658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594" indent="-291382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53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74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953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164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37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58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801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pt-BR" sz="2100" dirty="0" smtClean="0">
                <a:solidFill>
                  <a:schemeClr val="tx2"/>
                </a:solidFill>
              </a:rPr>
              <a:t>Interessados</a:t>
            </a:r>
            <a:endParaRPr lang="pt-BR" sz="21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pt-BR" sz="2100" dirty="0" smtClean="0">
                <a:solidFill>
                  <a:schemeClr val="tx2"/>
                </a:solidFill>
              </a:rPr>
              <a:t>Informações </a:t>
            </a:r>
            <a:endParaRPr lang="pt-BR" sz="21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pt-BR" sz="2100" dirty="0" smtClean="0">
                <a:solidFill>
                  <a:schemeClr val="tx2"/>
                </a:solidFill>
              </a:rPr>
              <a:t>Diálogo</a:t>
            </a:r>
            <a:endParaRPr lang="pt-BR" sz="21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pt-BR" sz="2100" dirty="0" smtClean="0">
                <a:solidFill>
                  <a:schemeClr val="tx2"/>
                </a:solidFill>
              </a:rPr>
              <a:t>Parcerias</a:t>
            </a:r>
            <a:endParaRPr lang="pt-BR" sz="21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pt-BR" sz="2100" dirty="0" smtClean="0">
                <a:solidFill>
                  <a:schemeClr val="tx2"/>
                </a:solidFill>
              </a:rPr>
              <a:t>Eventos/Projetos</a:t>
            </a:r>
            <a:endParaRPr lang="pt-BR" sz="2100" dirty="0">
              <a:solidFill>
                <a:schemeClr val="tx2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 rot="5400000">
            <a:off x="5027994" y="5364527"/>
            <a:ext cx="576064" cy="7920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4" y="671392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ve direita 6"/>
          <p:cNvSpPr/>
          <p:nvPr/>
        </p:nvSpPr>
        <p:spPr>
          <a:xfrm flipH="1">
            <a:off x="4997993" y="1343139"/>
            <a:ext cx="200022" cy="3168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608" tIns="50804" rIns="101608" bIns="50804"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83456" y="28240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2009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pt-BR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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Portal ODM</a:t>
            </a:r>
            <a:endParaRPr lang="pt-BR" sz="4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0040" y="1343138"/>
            <a:ext cx="453720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186264" y="2201908"/>
            <a:ext cx="4392488" cy="1206252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100" dirty="0">
                <a:solidFill>
                  <a:srgbClr val="002060"/>
                </a:solidFill>
              </a:rPr>
              <a:t>Iniciativa do Sesi Paraná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smtClean="0">
                <a:solidFill>
                  <a:srgbClr val="002060"/>
                </a:solidFill>
              </a:rPr>
              <a:t>Parceria </a:t>
            </a:r>
            <a:r>
              <a:rPr lang="pt-BR" sz="2100" dirty="0">
                <a:solidFill>
                  <a:srgbClr val="002060"/>
                </a:solidFill>
              </a:rPr>
              <a:t>do Governo Federal, PNUD e Caixa Econômica Federal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2611848" y="3761910"/>
            <a:ext cx="576064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780332" y="5151582"/>
            <a:ext cx="4104456" cy="1872208"/>
          </a:xfrm>
          <a:prstGeom prst="rect">
            <a:avLst/>
          </a:prstGeom>
        </p:spPr>
        <p:txBody>
          <a:bodyPr vert="horz" lIns="93241" tIns="46622" rIns="93241" bIns="46622" rtlCol="0">
            <a:noAutofit/>
          </a:bodyPr>
          <a:lstStyle>
            <a:lvl1pPr marL="349658" indent="-349658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594" indent="-291382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53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74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953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164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37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58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801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pt-BR" sz="2400" dirty="0" smtClean="0">
                <a:solidFill>
                  <a:srgbClr val="002060"/>
                </a:solidFill>
              </a:rPr>
              <a:t>Monitoramento dos 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Estados e Distrito Federal 5.565 municípios brasileiros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pt-BR" sz="2100" dirty="0" smtClean="0">
              <a:solidFill>
                <a:srgbClr val="002060"/>
              </a:solidFill>
            </a:endParaRPr>
          </a:p>
        </p:txBody>
      </p:sp>
      <p:pic>
        <p:nvPicPr>
          <p:cNvPr id="11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631" y="6713928"/>
            <a:ext cx="960472" cy="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83456" y="28240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2010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 </a:t>
            </a:r>
            <a:r>
              <a:rPr lang="pt-BR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Municipalização</a:t>
            </a:r>
            <a:endParaRPr lang="pt-BR" sz="40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8830" y="4458866"/>
            <a:ext cx="9185666" cy="2664296"/>
          </a:xfrm>
          <a:prstGeom prst="rect">
            <a:avLst/>
          </a:prstGeom>
        </p:spPr>
        <p:txBody>
          <a:bodyPr vert="horz" lIns="93241" tIns="46622" rIns="93241" bIns="46622" rtlCol="0">
            <a:noAutofit/>
          </a:bodyPr>
          <a:lstStyle>
            <a:lvl1pPr marL="349658" indent="-349658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594" indent="-291382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53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740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953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164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37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588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801" indent="-233106" algn="l" defTabSz="932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Elaboração </a:t>
            </a:r>
            <a:r>
              <a:rPr lang="pt-BR" sz="2100" dirty="0">
                <a:solidFill>
                  <a:srgbClr val="002060"/>
                </a:solidFill>
              </a:rPr>
              <a:t>do Plano de Ação: 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>
                <a:solidFill>
                  <a:srgbClr val="002060"/>
                </a:solidFill>
              </a:rPr>
              <a:t>Termos de Adesão  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Análise </a:t>
            </a:r>
            <a:r>
              <a:rPr lang="pt-BR" sz="2100" dirty="0">
                <a:solidFill>
                  <a:srgbClr val="002060"/>
                </a:solidFill>
              </a:rPr>
              <a:t>dos indicadores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u="sng" dirty="0">
                <a:solidFill>
                  <a:srgbClr val="002060"/>
                </a:solidFill>
              </a:rPr>
              <a:t>Ações</a:t>
            </a:r>
            <a:r>
              <a:rPr lang="pt-BR" sz="2100" dirty="0">
                <a:solidFill>
                  <a:srgbClr val="002060"/>
                </a:solidFill>
              </a:rPr>
              <a:t>: divulgação dos indicadores, círculos de </a:t>
            </a:r>
            <a:r>
              <a:rPr lang="pt-BR" sz="2100" dirty="0" smtClean="0">
                <a:solidFill>
                  <a:srgbClr val="002060"/>
                </a:solidFill>
              </a:rPr>
              <a:t>diálogo,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mostras </a:t>
            </a:r>
            <a:r>
              <a:rPr lang="pt-BR" sz="2100" dirty="0">
                <a:solidFill>
                  <a:srgbClr val="002060"/>
                </a:solidFill>
              </a:rPr>
              <a:t>de projetos realizados pelos parceiros, palestras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dirty="0">
                <a:solidFill>
                  <a:srgbClr val="002060"/>
                </a:solidFill>
              </a:rPr>
              <a:t>Capacitações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pt-BR" sz="2100" dirty="0" smtClean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pt-BR" sz="21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fernanda8615\Downloads\10 Anos NPP\Nova pasta\Cap4_mobilização_círculo_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1434530"/>
            <a:ext cx="4156720" cy="276844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have direita 8"/>
          <p:cNvSpPr/>
          <p:nvPr/>
        </p:nvSpPr>
        <p:spPr>
          <a:xfrm>
            <a:off x="4797487" y="1434530"/>
            <a:ext cx="200022" cy="276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608" tIns="50804" rIns="101608" bIns="50804"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095678" y="2517187"/>
            <a:ext cx="4808857" cy="6031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100" dirty="0" smtClean="0">
                <a:solidFill>
                  <a:srgbClr val="002060"/>
                </a:solidFill>
              </a:rPr>
              <a:t>Constituição dos </a:t>
            </a:r>
            <a:r>
              <a:rPr lang="pt-B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Núcleos Municipais</a:t>
            </a:r>
            <a:endParaRPr lang="pt-BR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8104336" y="3234730"/>
            <a:ext cx="576064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C:\Users\fernanda8615\Desktop\Livre_carbo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9" y="6403082"/>
            <a:ext cx="1368152" cy="10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1485</Words>
  <Application>Microsoft Office PowerPoint</Application>
  <PresentationFormat>Personalizar</PresentationFormat>
  <Paragraphs>163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Foco Estratégico do Sesi PR</vt:lpstr>
      <vt:lpstr>SESI Indústria e Sociedade Objetivo Geral</vt:lpstr>
      <vt:lpstr>Nossos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Malinverni Kubiak</dc:creator>
  <cp:lastModifiedBy>Fernanda Favoratto Martins</cp:lastModifiedBy>
  <cp:revision>74</cp:revision>
  <dcterms:created xsi:type="dcterms:W3CDTF">2012-04-11T11:26:33Z</dcterms:created>
  <dcterms:modified xsi:type="dcterms:W3CDTF">2014-12-02T18:09:50Z</dcterms:modified>
</cp:coreProperties>
</file>